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70" d="100"/>
          <a:sy n="70" d="100"/>
        </p:scale>
        <p:origin x="603" y="24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04/07/2024</a:t>
            </a:fld>
            <a:endParaRPr lang="en-ID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fauxels?utm_content=attributionCopyText&amp;utm_medium=referral&amp;utm_source=pexels" TargetMode="Externa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unsplash.com/@officestock?utm_source=unsplash&amp;utm_medium=referral&amp;utm_content=creditCopyText" TargetMode="Externa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shvetsa?utm_content=attributionCopyText&amp;utm_medium=referral&amp;utm_source=pexels" TargetMode="Externa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9</a:t>
            </a:fld>
            <a:endParaRPr lang="en-ID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9848BD-3C4F-6EE1-D48C-AD7BD030E8FD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15" imgW="7772400" imgH="10058400" progId="TCLayout.ActiveDocument.1">
              <p:embed/>
              <p:pic>
                <p:nvPicPr>
                  <p:cNvPr id="6" name="Object 5"/>
                  <p:cNvPicPr/>
                  <p:nvPr/>
                </p:nvPicPr>
                <p:blipFill>
                  <a:blip r:embed="rId14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e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1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23" name="Object 22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en-US" sz="6600"/>
              <a:t>We are </a:t>
            </a:r>
            <a:r>
              <a:rPr lang="en-US" sz="6600"/>
              <a:t>mustrust</a:t>
            </a:r>
            <a:r>
              <a:rPr lang="en-US" sz="6600"/>
              <a:t>!</a:t>
            </a:r>
            <a:endParaRPr lang="en-US" sz="6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1797" y="3687147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306570" y="39399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91876" y="3281307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8082800" y="2601978"/>
            <a:ext cx="3535907" cy="3535907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781029" y="3908267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"/>
          <p:cNvSpPr/>
          <p:nvPr/>
        </p:nvSpPr>
        <p:spPr bwMode="auto">
          <a:xfrm flipH="0" flipV="0"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address_map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将虚拟地址映射到物理地址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先查找TLB,未命中则访问页表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页表项无效时,触发页面错误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更新LRU/FIFO链表和TLB</a:t>
            </a:r>
            <a:endParaRPr sz="2800"/>
          </a:p>
        </p:txBody>
      </p:sp>
      <p:pic>
        <p:nvPicPr>
          <p:cNvPr id="4161555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11126" y="1163002"/>
            <a:ext cx="6195107" cy="5028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"/>
          <p:cNvSpPr/>
          <p:nvPr/>
        </p:nvSpPr>
        <p:spPr bwMode="auto">
          <a:xfrm flipH="0" flipV="0"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pageFault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处理页面错误情况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根据ReplacementStrategy选择替换帧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若使用TLB,清除被替换页的TLB条目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将脏页写回磁盘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读入导致页面错误的页到替换帧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更新页表项和LRU/FIFO链表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7803320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"/>
          <p:cNvSpPr/>
          <p:nvPr/>
        </p:nvSpPr>
        <p:spPr bwMode="auto">
          <a:xfrm flipH="0" flipV="0"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TLB_search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在TLB中搜索虚拟地址映射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找到则更新引用位和脏位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未找到返回-1(TLB未命中)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657729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"/>
          <p:cNvSpPr/>
          <p:nvPr/>
        </p:nvSpPr>
        <p:spPr bwMode="auto">
          <a:xfrm flipH="0" flipV="0"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TLB_update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将页号和帧号映射添加到TLB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优先使用空闲条目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无空闲条目时,使用LRU替换策略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被替换条目脏位为1,更新页表项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102449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MMU部分（模拟结果）</a:t>
            </a:r>
            <a:endParaRPr lang="zh-CN"/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"/>
          <p:cNvSpPr txBox="1"/>
          <p:nvPr/>
        </p:nvSpPr>
        <p:spPr bwMode="auto">
          <a:xfrm flipH="0" flipV="0"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TODO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t="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fill="norm" stroke="1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fill="norm" stroke="1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fill="norm" stroke="1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fill="norm" stroke="1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4" y="494310"/>
            <a:ext cx="6097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小组成员与分工</a:t>
            </a:r>
            <a:endParaRPr lang="zh-CN" sz="4400" b="1"/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阎昶澍：组长，参与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MMU</a:t>
            </a:r>
            <a:r>
              <a:rPr lang="zh-CN"/>
              <a:t>部分，交叉编译与上板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郭东昊：组员，参与</a:t>
            </a:r>
            <a:r>
              <a:rPr lang="en-US"/>
              <a:t>Rust</a:t>
            </a:r>
            <a:r>
              <a:rPr lang="zh-CN"/>
              <a:t>改写，上板与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薄震宇：组员，参与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周翟恩和：组员，参与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王劲博：组员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6097496" cy="762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同类项目对比</a:t>
            </a:r>
            <a:endParaRPr lang="zh-CN" sz="4400" b="1"/>
          </a:p>
        </p:txBody>
      </p:sp>
      <p:graphicFrame>
        <p:nvGraphicFramePr>
          <p:cNvPr id="929128887" name=""/>
          <p:cNvGraphicFramePr>
            <a:graphicFrameLocks xmlns:a="http://schemas.openxmlformats.org/drawingml/2006/main"/>
          </p:cNvGraphicFramePr>
          <p:nvPr/>
        </p:nvGraphicFramePr>
        <p:xfrm>
          <a:off x="604874" y="2133599"/>
          <a:ext cx="10847349" cy="277367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4376475"/>
                <a:gridCol w="2247378"/>
                <a:gridCol w="2129095"/>
                <a:gridCol w="2094399"/>
              </a:tblGrid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项目完成度\组名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rust完整改写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交叉编译&amp;QEMU模拟器运行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上板运行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  <a:round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  <a:round/>
                    </a:lnT>
                    <a:lnB w="9524" algn="ctr"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fill="norm" stroke="1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fill="norm" stroke="1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 bwMode="auto"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fill="norm" stroke="1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fill="norm" stroke="1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fill="norm" stroke="1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fill="norm" stroke="1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fill="norm" stroke="1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fill="norm" stroke="1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/>
          </a:p>
        </p:txBody>
      </p:sp>
      <p:sp>
        <p:nvSpPr>
          <p:cNvPr id="32" name="Title 1"/>
          <p:cNvSpPr txBox="1"/>
          <p:nvPr/>
        </p:nvSpPr>
        <p:spPr bwMode="auto"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/>
          </a:p>
        </p:txBody>
      </p:sp>
      <p:sp>
        <p:nvSpPr>
          <p:cNvPr id="33" name="Title 1"/>
          <p:cNvSpPr txBox="1"/>
          <p:nvPr/>
        </p:nvSpPr>
        <p:spPr bwMode="auto"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/>
          </a:p>
        </p:txBody>
      </p:sp>
      <p:sp>
        <p:nvSpPr>
          <p:cNvPr id="35" name="Title 1"/>
          <p:cNvSpPr txBox="1"/>
          <p:nvPr/>
        </p:nvSpPr>
        <p:spPr bwMode="auto">
          <a:xfrm>
            <a:off x="6545525" y="3187338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/>
          </a:p>
        </p:txBody>
      </p:sp>
      <p:sp>
        <p:nvSpPr>
          <p:cNvPr id="37" name="Title 1"/>
          <p:cNvSpPr txBox="1"/>
          <p:nvPr/>
        </p:nvSpPr>
        <p:spPr bwMode="auto">
          <a:xfrm>
            <a:off x="6545525" y="4702217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655093" y="1241946"/>
            <a:ext cx="9096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基本方法：将源码的函数进行拆分为各种简单的函数或方法，然后整合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zh-CN"/>
              <a:t>改写原则：保留源码中的所有函数，函数的命名相应的改为符合</a:t>
            </a:r>
            <a:r>
              <a:rPr lang="en-US"/>
              <a:t>Rust</a:t>
            </a:r>
            <a:r>
              <a:rPr lang="zh-CN"/>
              <a:t>命名规范的版本，如“</a:t>
            </a:r>
            <a:r>
              <a:rPr lang="en-US"/>
              <a:t>vInitialiseList</a:t>
            </a:r>
            <a:r>
              <a:rPr lang="zh-CN"/>
              <a:t>”改为“</a:t>
            </a:r>
            <a:r>
              <a:rPr lang="en-US"/>
              <a:t>initialize_list</a:t>
            </a:r>
            <a:r>
              <a:rPr lang="zh-CN"/>
              <a:t>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困难与解决方案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问题：上板时为</a:t>
            </a:r>
            <a:r>
              <a:rPr lang="en-US"/>
              <a:t>no-std</a:t>
            </a:r>
            <a:r>
              <a:rPr lang="zh-CN"/>
              <a:t>环境，这意味着不支持</a:t>
            </a:r>
            <a:r>
              <a:rPr lang="en-US"/>
              <a:t>std</a:t>
            </a:r>
            <a:r>
              <a:rPr lang="zh-CN"/>
              <a:t>库。编译时报错如下图。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zh-CN"/>
              <a:t>解决方案：使用</a:t>
            </a:r>
            <a:r>
              <a:rPr lang="en-US"/>
              <a:t>no-std</a:t>
            </a:r>
            <a:r>
              <a:rPr lang="zh-CN"/>
              <a:t>环境支持的库如</a:t>
            </a:r>
            <a:r>
              <a:rPr lang="en-US"/>
              <a:t>core</a:t>
            </a:r>
            <a:r>
              <a:rPr lang="zh-CN"/>
              <a:t>，</a:t>
            </a:r>
            <a:r>
              <a:rPr lang="en-US"/>
              <a:t>alloc</a:t>
            </a:r>
            <a:r>
              <a:rPr lang="zh-CN"/>
              <a:t>等来替代</a:t>
            </a:r>
            <a:r>
              <a:rPr lang="en-US"/>
              <a:t>std</a:t>
            </a:r>
            <a:r>
              <a:rPr lang="zh-CN"/>
              <a:t>：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core</a:t>
            </a:r>
            <a:r>
              <a:rPr lang="zh-CN"/>
              <a:t>：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alloc</a:t>
            </a:r>
            <a:r>
              <a:rPr lang="zh-CN"/>
              <a:t>：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MMU</a:t>
            </a: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部分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</a:t>
            </a:r>
            <a:endParaRPr lang="zh-CN"/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"/>
          <p:cNvSpPr/>
          <p:nvPr/>
        </p:nvSpPr>
        <p:spPr bwMode="auto">
          <a:xfrm flipH="0" flipV="0"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  <a:endParaRPr lang="zh-Hans" sz="2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用</a:t>
            </a: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链表维护内存帧的使用情况,并提供了一系列函数来处理内存访问、页面错误等操作。</a:t>
            </a:r>
            <a:endParaRPr lang="zh-Hans" sz="2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运行冒泡排序程序，统计访存时间</a:t>
            </a:r>
            <a:endParaRPr lang="zh-Hans" sz="2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ONLYOFFICE/8.1.0.169</Application>
  <DocSecurity>0</DocSecurity>
  <PresentationFormat>宽屏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dc:identifier/>
  <dc:language/>
  <cp:lastModifiedBy/>
  <cp:revision>240</cp:revision>
  <dcterms:created xsi:type="dcterms:W3CDTF">2019-08-16T12:08:31Z</dcterms:created>
  <dcterms:modified xsi:type="dcterms:W3CDTF">2024-07-04T16:58:05Z</dcterms:modified>
  <cp:category/>
  <cp:contentStatus/>
  <cp:version/>
</cp:coreProperties>
</file>